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E9732C-8728-878B-5BF3-DB55FE700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94461D3-C066-5D89-4C91-B66C009096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7D1D6C3-4C76-06B2-A6A2-02C2871C8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327AAE-D1DA-5E3D-C563-F6AAA15C0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0B1E73C-BBB3-A5BD-92E2-F3C20667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5009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4C1E21-35A2-5697-613B-24137C53F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310F57-514E-6A60-76DB-68841956D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3A59D11-E0FF-32E5-397B-495E5143F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5104E96-AE32-5055-43AE-6E01018C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4FCE28-0FF1-3288-C23F-902D1E0C8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126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1FB007-0AF5-B6D9-3833-CD406EAF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85D56BD-48C7-7C30-D61D-82885445E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69A4E90-CA03-5280-8FE4-D9D5CED5A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008972F-A245-FFD5-2553-0C3B0BD03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2CFE2ED-EB5C-CEF2-3369-F5853280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849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129C72-A383-4D1A-92CB-80BCF053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188CD2-CB41-3460-9905-24D4C178F2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BED942A-A0F0-07F3-C2AD-87942A21F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A5537D9-20BA-592F-FBD9-5C9BF8AED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3155AA0-2635-8D4F-5E35-CEADFAB0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261DBDB-65A8-3EDC-9DE0-7A36ECF23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328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AA145-C388-283D-6EFF-B5CF860AC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E311E13-073F-88AE-3E1D-855EBD6D1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507FB70-1AC8-9798-5E2B-8E360F640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487F365-BA6D-769E-A055-13694ED2A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20CF750-B569-DFAA-CB09-201ACDC20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043C084-0AED-BDC9-2000-EC33ADDA8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7639A6DA-D59D-95B2-9F9E-6B6F53650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ABFF272-3B0D-644A-7B1A-3EA6F458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1397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D97E54-4BFB-179C-4A6A-C6CCA461E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8E60694-FE20-2211-3B61-761457603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2756AE2-8278-25FD-D20D-729C23BE0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2B6C8CB-04CF-F593-3D75-69518522E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9407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FC60252-95BD-883D-67B6-0546DE2F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AC6698D-29DA-F27D-3279-FD67DB140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47A0C3A-28B3-6707-E64D-73B9ECA6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8578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82C356-4207-5E34-B883-137CCCC8B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BFE3CB-88F4-EFA2-E567-F7FB4BF3E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22789CB-F284-DBD8-A437-74A3AFA2D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DA926F-6318-76DD-04E3-2488BA039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F6628D6-6AE0-E75D-D296-5E6A0941E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6543425-A75F-3399-87FD-94575FD2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579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958B2F-E1E8-454B-3173-D9132F94A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5FF6CE2-7744-C990-F309-C04B9C21F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9131CF0-3A46-F892-EA33-00347DD47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320D306-003D-F00C-5A8F-E7A7EE9F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E74E8F8-466B-82EB-9662-6CEA0A5A7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7EA73C5-D2D0-83E7-09F1-22066AE2A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522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48C638-40A3-74F8-F902-973360571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C28F8AE-7433-EE2B-4A01-0E8EEF11C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46B20AE-0173-FB9C-0E59-BCA2FBAE4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87E2B15-9B28-D502-1AF1-DE8BFE506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5C8F526-F22A-A6BC-2921-1153AC338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8935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7AD5653-21BE-CF3C-EF2C-EDDCA6C54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146A980-D107-E0FA-CB51-990777D5B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D127E41-D76A-9D64-9C4F-C295585C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152EB5-FD7F-544D-EBFE-614A63263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050A7E0-00B9-E6EF-3107-60A14A55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118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A43ACCD-40E0-2E21-B056-B43D6139D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6F2C13-FAF3-F5AA-6CB2-4E715BE41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677B323-6306-2283-13E8-6A23E84A59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2ED552-DAD0-4AB2-8741-7EC67679DDE6}" type="datetimeFigureOut">
              <a:rPr lang="pl-PL" smtClean="0"/>
              <a:t>31.10.2024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28331D6-1C61-AEF4-8CD4-EF648C11B3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A5D499-7DEC-049F-3BA0-0FDD084CF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BBE1A-F05C-4358-B93E-58CA7A7AB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034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Czarna ognioodporna kurtyna teatralna 320 g/m2">
            <a:extLst>
              <a:ext uri="{FF2B5EF4-FFF2-40B4-BE49-F238E27FC236}">
                <a16:creationId xmlns:a16="http://schemas.microsoft.com/office/drawing/2014/main" id="{23D51B71-2A43-7DD5-F24E-5DF52D3F94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75"/>
          <a:stretch/>
        </p:blipFill>
        <p:spPr bwMode="auto">
          <a:xfrm>
            <a:off x="-786582" y="0"/>
            <a:ext cx="14364929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7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gnozy KE: Polska z najwyższą inflacją w UE w 2024 roku - Analizy.pl">
            <a:extLst>
              <a:ext uri="{FF2B5EF4-FFF2-40B4-BE49-F238E27FC236}">
                <a16:creationId xmlns:a16="http://schemas.microsoft.com/office/drawing/2014/main" id="{E8E96B3C-4E7F-47F1-F390-B825D82B5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64181" cy="678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E86716C-9C27-BD70-B0E5-D01098C2C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73585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bg1"/>
                </a:solidFill>
                <a:highlight>
                  <a:srgbClr val="FF0000"/>
                </a:highlight>
              </a:rPr>
              <a:t>Święto Niepodległości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A2F4B3E-8897-5528-6BF5-79553A774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465331"/>
            <a:ext cx="10058400" cy="1270306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solidFill>
                  <a:schemeClr val="bg1"/>
                </a:solidFill>
                <a:highlight>
                  <a:srgbClr val="FF0000"/>
                </a:highlight>
              </a:rPr>
              <a:t>W tej prezentacji chciałbym przedstawić informacje na temat odzyskania niepodległości przez Polskę. </a:t>
            </a:r>
          </a:p>
          <a:p>
            <a:pPr algn="l"/>
            <a:r>
              <a:rPr lang="pl-PL" dirty="0">
                <a:solidFill>
                  <a:schemeClr val="bg1"/>
                </a:solidFill>
                <a:highlight>
                  <a:srgbClr val="FF0000"/>
                </a:highlight>
              </a:rPr>
              <a:t>Zapraszam…</a:t>
            </a:r>
          </a:p>
        </p:txBody>
      </p:sp>
    </p:spTree>
    <p:extLst>
      <p:ext uri="{BB962C8B-B14F-4D97-AF65-F5344CB8AC3E}">
        <p14:creationId xmlns:p14="http://schemas.microsoft.com/office/powerpoint/2010/main" val="2281079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ywiad z ppłk rez. Maciejem Korowajem: Polityka Rosji, wojna z Ukrainą i  globalne ambicje Moskwy | Instytut Nowej Europy">
            <a:extLst>
              <a:ext uri="{FF2B5EF4-FFF2-40B4-BE49-F238E27FC236}">
                <a16:creationId xmlns:a16="http://schemas.microsoft.com/office/drawing/2014/main" id="{DB009A5F-8121-A49D-8EA4-251B50871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 bwMode="auto">
          <a:xfrm>
            <a:off x="0" y="10"/>
            <a:ext cx="1178887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2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4AF4F07-763C-C8A5-DE61-DC7FD258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pl-PL" sz="4000"/>
              <a:t>Początki…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97B7C7-DD85-BE9F-77FB-3B90AD2C3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8323" y="2434201"/>
            <a:ext cx="3635476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900" dirty="0"/>
              <a:t>Mówiąc o odzyskaniu niepodległości należy także wspomnieć o jej utraceniu. </a:t>
            </a:r>
          </a:p>
          <a:p>
            <a:pPr marL="0" indent="0">
              <a:buNone/>
            </a:pPr>
            <a:r>
              <a:rPr lang="pl-PL" sz="1900" dirty="0"/>
              <a:t>W 1795 roku doszło do trzeciego rozbioru, podczas którego Rosja, Austria oraz Prusy zabrały ostatnie części polskich ziem. </a:t>
            </a:r>
          </a:p>
          <a:p>
            <a:pPr marL="0" indent="0">
              <a:buNone/>
            </a:pPr>
            <a:r>
              <a:rPr lang="pl-PL" sz="1900" dirty="0"/>
              <a:t>Walki o odzyskanie naszego kraju trwały 123 lata, podczas których zorganizowano wiele powstań, znoszono wiele </a:t>
            </a:r>
            <a:r>
              <a:rPr lang="pl-PL" sz="1900" dirty="0" err="1"/>
              <a:t>męk</a:t>
            </a:r>
            <a:r>
              <a:rPr lang="pl-PL" sz="1900" dirty="0"/>
              <a:t> oraz walczono w wielu bitwach.</a:t>
            </a:r>
          </a:p>
        </p:txBody>
      </p:sp>
    </p:spTree>
    <p:extLst>
      <p:ext uri="{BB962C8B-B14F-4D97-AF65-F5344CB8AC3E}">
        <p14:creationId xmlns:p14="http://schemas.microsoft.com/office/powerpoint/2010/main" val="42926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F61602C-13C8-0247-2656-E27939AED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pl-PL" dirty="0"/>
              <a:t>… oraz zakończenia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A4D482-937F-BE04-CE29-E676EDFF4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000" dirty="0"/>
              <a:t>Odzyskanie niepodległości było swego rodzaju „zakończeniem” pewnego etapu w życiu naszego kraju. </a:t>
            </a:r>
          </a:p>
          <a:p>
            <a:pPr marL="0" indent="0">
              <a:buNone/>
            </a:pPr>
            <a:r>
              <a:rPr lang="pl-PL" sz="2000" dirty="0"/>
              <a:t>Po odzyskaniu niepodległości przez Polskę, inne kraje zaczęły bardziej szanować naszą ojczyznę.</a:t>
            </a:r>
          </a:p>
          <a:p>
            <a:pPr marL="0" indent="0">
              <a:buNone/>
            </a:pPr>
            <a:r>
              <a:rPr lang="pl-PL" sz="2000" dirty="0"/>
              <a:t>Dodatkowo Rzeczpospolita zyskała w końcu swobodę w podejmowaniu decyzji. </a:t>
            </a:r>
          </a:p>
        </p:txBody>
      </p:sp>
      <p:pic>
        <p:nvPicPr>
          <p:cNvPr id="4" name="Picture 2" descr="Obrazy (&quot;Herb Polski&quot;) — zdjęcia, wektory i wideo bez tantiem (355) | Adobe  Stock">
            <a:extLst>
              <a:ext uri="{FF2B5EF4-FFF2-40B4-BE49-F238E27FC236}">
                <a16:creationId xmlns:a16="http://schemas.microsoft.com/office/drawing/2014/main" id="{56126088-FD65-24F3-6B16-2F975BB7A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9" r="14035" b="-2"/>
          <a:stretch/>
        </p:blipFill>
        <p:spPr bwMode="auto">
          <a:xfrm>
            <a:off x="4168877" y="1"/>
            <a:ext cx="8023123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0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AAB5B2F-265B-C101-8D08-3B715990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pl-PL" dirty="0"/>
              <a:t>Przebieg zdarzenia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F65FFF-E136-6D81-7633-FCBC3962D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400" b="1" i="0" dirty="0">
                <a:effectLst/>
                <a:latin typeface="Open Sans" panose="020B0606030504020204" pitchFamily="34" charset="0"/>
              </a:rPr>
              <a:t>Tego dnia, czyli 11 listopada 1918 roku, uwolniony z twierdzy magdeburskiej Józef Piłsudski przejął </a:t>
            </a:r>
            <a:br>
              <a:rPr lang="pl-PL" sz="1400" b="1" i="0" dirty="0">
                <a:effectLst/>
                <a:latin typeface="Open Sans" panose="020B0606030504020204" pitchFamily="34" charset="0"/>
              </a:rPr>
            </a:br>
            <a:r>
              <a:rPr lang="pl-PL" sz="1400" b="1" i="0" dirty="0">
                <a:effectLst/>
                <a:latin typeface="Open Sans" panose="020B0606030504020204" pitchFamily="34" charset="0"/>
              </a:rPr>
              <a:t>z rąk Rady Regencyjnej władzę  wojskową, po trzech dniach - władzę cywilną, by wreszcie „jako Wódz Naczelny Armii Polskiej […] notyfikować rządom i narodom wojującym i neutralnym” powrót „Polskiej Rzeczypospolitej Odrodzonej </a:t>
            </a:r>
            <a:br>
              <a:rPr lang="pl-PL" sz="1400" b="1" i="0" dirty="0">
                <a:effectLst/>
                <a:latin typeface="Open Sans" panose="020B0606030504020204" pitchFamily="34" charset="0"/>
              </a:rPr>
            </a:br>
            <a:r>
              <a:rPr lang="pl-PL" sz="1400" b="1" i="0" dirty="0">
                <a:effectLst/>
                <a:latin typeface="Open Sans" panose="020B0606030504020204" pitchFamily="34" charset="0"/>
              </a:rPr>
              <a:t>i Niepodległej” na mapę świata. </a:t>
            </a:r>
          </a:p>
          <a:p>
            <a:pPr marL="0" indent="0">
              <a:buNone/>
            </a:pPr>
            <a:r>
              <a:rPr lang="pl-PL" sz="1400" b="1" i="0" dirty="0">
                <a:effectLst/>
                <a:latin typeface="Open Sans" panose="020B0606030504020204" pitchFamily="34" charset="0"/>
              </a:rPr>
              <a:t>Po 123 latach niewoli, Polska stawała się suwerennym państwem, odzyskując podmiotowość na arenie międzynarodowej.</a:t>
            </a:r>
          </a:p>
          <a:p>
            <a:pPr marL="0" indent="0">
              <a:buNone/>
            </a:pPr>
            <a:endParaRPr lang="pl-PL" sz="1400" b="1" dirty="0"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pl-PL" sz="1400" b="1" dirty="0"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pl-PL" sz="1400" b="1" dirty="0">
                <a:latin typeface="Open Sans" panose="020B0606030504020204" pitchFamily="34" charset="0"/>
              </a:rPr>
              <a:t>źródła: https://www.gov.pl/web/wielkabrytania/103-rocznica-odzyskania-przez-polske-niepodleglosci</a:t>
            </a:r>
          </a:p>
        </p:txBody>
      </p:sp>
      <p:pic>
        <p:nvPicPr>
          <p:cNvPr id="2050" name="Picture 2" descr="Józef Piłsudski - Marszałek Polski | Gmina i Miasto Miechów">
            <a:extLst>
              <a:ext uri="{FF2B5EF4-FFF2-40B4-BE49-F238E27FC236}">
                <a16:creationId xmlns:a16="http://schemas.microsoft.com/office/drawing/2014/main" id="{732E84C9-E889-7A33-3D4E-F4CF63837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79"/>
          <a:stretch/>
        </p:blipFill>
        <p:spPr bwMode="auto">
          <a:xfrm>
            <a:off x="5053781" y="10"/>
            <a:ext cx="713821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759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9" name="Rectangle 410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5208B4F-2EB7-E911-FF9F-5FDCB618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091" y="501651"/>
            <a:ext cx="4395340" cy="1716255"/>
          </a:xfrm>
        </p:spPr>
        <p:txBody>
          <a:bodyPr anchor="b">
            <a:normAutofit/>
          </a:bodyPr>
          <a:lstStyle/>
          <a:p>
            <a:r>
              <a:rPr lang="pl-PL" sz="5600"/>
              <a:t>Józef Piłsudski</a:t>
            </a:r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4" name="Picture 8" descr="Ile wiesz o... Józefie Piłsudskim. | sameQuizy">
            <a:extLst>
              <a:ext uri="{FF2B5EF4-FFF2-40B4-BE49-F238E27FC236}">
                <a16:creationId xmlns:a16="http://schemas.microsoft.com/office/drawing/2014/main" id="{B9CD2DDB-8BC6-678A-7B96-9D6582C9C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669" y="115857"/>
            <a:ext cx="4994687" cy="662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3F1EFA-378D-C9CF-207A-D98E75B7E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Józef Piłsudski urodził się 5 grudnia 1867 w </a:t>
            </a:r>
            <a:r>
              <a:rPr lang="pl-PL" sz="1700" b="0" i="0" dirty="0" err="1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Zułowie</a:t>
            </a: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 na </a:t>
            </a:r>
            <a:r>
              <a:rPr lang="pl-PL" sz="1700" b="0" i="0" u="none" strike="noStrike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Wileńszczyźnie</a:t>
            </a: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, w rodzinie </a:t>
            </a:r>
            <a:b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o tradycjach patriotycznych. </a:t>
            </a:r>
          </a:p>
          <a:p>
            <a:pPr marL="0" indent="0">
              <a:buNone/>
            </a:pP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Ojciec, </a:t>
            </a:r>
            <a:r>
              <a:rPr lang="pl-PL" sz="1700" b="0" i="0" u="none" strike="noStrike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 Józef Wincenty </a:t>
            </a: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(1833–1902), był podczas </a:t>
            </a:r>
            <a:r>
              <a:rPr lang="pl-PL" sz="1700" b="0" i="0" u="none" strike="noStrike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powstania w 1863 </a:t>
            </a: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komisarzem </a:t>
            </a:r>
            <a:r>
              <a:rPr lang="pl-PL" sz="1700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Rządu </a:t>
            </a:r>
            <a:r>
              <a:rPr lang="pl-PL" sz="1700" b="0" i="0" u="none" strike="noStrike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Narodowego</a:t>
            </a: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 na </a:t>
            </a:r>
            <a:r>
              <a:rPr lang="pl-PL" sz="1700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powiat </a:t>
            </a:r>
            <a:r>
              <a:rPr lang="pl-PL" sz="1700" dirty="0" err="1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Rosieński</a:t>
            </a: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, matka – </a:t>
            </a:r>
            <a:r>
              <a:rPr lang="pl-PL" sz="1700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Maria z </a:t>
            </a:r>
            <a:r>
              <a:rPr lang="pl-PL" sz="1700" dirty="0" err="1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Billewiczów</a:t>
            </a: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 (1842–1884) – pochodziła ze szlacheckiego rodu herbu </a:t>
            </a:r>
            <a:r>
              <a:rPr lang="pl-PL" sz="1700" b="0" i="0" u="none" strike="noStrike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Mogiła</a:t>
            </a:r>
            <a:r>
              <a:rPr lang="pl-PL" sz="1700" b="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pl-PL" sz="17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l-PL" sz="1700" b="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1700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Źródła: https://pl.wikipedia.org/wiki/Józef_Piłsudski</a:t>
            </a:r>
            <a:endParaRPr lang="pl-PL" sz="1700" b="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4113" name="Straight Connector 411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Piłsudski (herb szlachecki) – Wikipedia, wolna encyklopedia">
            <a:extLst>
              <a:ext uri="{FF2B5EF4-FFF2-40B4-BE49-F238E27FC236}">
                <a16:creationId xmlns:a16="http://schemas.microsoft.com/office/drawing/2014/main" id="{440C82B5-BF7E-A835-E1E9-C47E728B99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878826" cy="387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4" descr="Piłsudski (herb szlachecki) – Wikipedia, wolna encyklopedia">
            <a:extLst>
              <a:ext uri="{FF2B5EF4-FFF2-40B4-BE49-F238E27FC236}">
                <a16:creationId xmlns:a16="http://schemas.microsoft.com/office/drawing/2014/main" id="{A9C37C8D-1EBF-D8DB-33F9-18318D83C7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30013" y="263013"/>
            <a:ext cx="3318387" cy="331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6" descr="Piłsudski (herb szlachecki) – Wikipedia, wolna encyklopedia">
            <a:extLst>
              <a:ext uri="{FF2B5EF4-FFF2-40B4-BE49-F238E27FC236}">
                <a16:creationId xmlns:a16="http://schemas.microsoft.com/office/drawing/2014/main" id="{56447D2F-8A8A-52BB-0EE1-A1D56F9FA5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5227" y="3092947"/>
            <a:ext cx="322687" cy="32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789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19D463-6F12-B2E4-302D-4DE0694C9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4758813"/>
            <a:ext cx="3290887" cy="2099177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Osoby zaangażowane w odzyskanie niepodległości</a:t>
            </a:r>
          </a:p>
        </p:txBody>
      </p:sp>
      <p:pic>
        <p:nvPicPr>
          <p:cNvPr id="3074" name="Picture 2" descr="Co to są dokumenty aplikacyjne i jakie są ich rodzaje? | HRK">
            <a:extLst>
              <a:ext uri="{FF2B5EF4-FFF2-40B4-BE49-F238E27FC236}">
                <a16:creationId xmlns:a16="http://schemas.microsoft.com/office/drawing/2014/main" id="{B498E2D1-AB3F-D3E4-D882-396B2ADF1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" r="3" b="13901"/>
          <a:stretch/>
        </p:blipFill>
        <p:spPr bwMode="auto">
          <a:xfrm>
            <a:off x="20" y="10"/>
            <a:ext cx="12191980" cy="491611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681C43-4D0B-B53A-39DA-BC027D647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4159044"/>
            <a:ext cx="7485413" cy="41492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800" dirty="0"/>
              <a:t>Po zakończeniu  I Wojny Światowej 6 wybitnych Polaków: </a:t>
            </a:r>
            <a:r>
              <a:rPr lang="pl-PL" sz="1800" b="0" i="0" dirty="0">
                <a:effectLst/>
                <a:latin typeface="Google Sans"/>
              </a:rPr>
              <a:t>Józef Piłsudski, Roman Dmowski, Ignacy Jan Paderewski, Wincenty Witos, Wojciech Korfanty </a:t>
            </a:r>
            <a:br>
              <a:rPr lang="pl-PL" sz="1800" b="0" i="0" dirty="0">
                <a:effectLst/>
                <a:latin typeface="Google Sans"/>
              </a:rPr>
            </a:br>
            <a:r>
              <a:rPr lang="pl-PL" sz="1800" b="0" i="0" dirty="0">
                <a:effectLst/>
                <a:latin typeface="Google Sans"/>
              </a:rPr>
              <a:t>i Ignacy Daszyński postanawiają wskrzesić nasz naród - wziąć sprawy w swoje ręce</a:t>
            </a:r>
            <a:r>
              <a:rPr lang="pl-PL" sz="1800" dirty="0">
                <a:latin typeface="Google Sans"/>
              </a:rPr>
              <a:t> i</a:t>
            </a:r>
            <a:r>
              <a:rPr lang="pl-PL" sz="1800" b="0" i="0" dirty="0">
                <a:effectLst/>
                <a:latin typeface="Google Sans"/>
              </a:rPr>
              <a:t> doprowadzić do narodzenia się II Rzeczpospolitej.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767575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Orzeł Godło Polski - Herby i godła - Allegro.pl">
            <a:extLst>
              <a:ext uri="{FF2B5EF4-FFF2-40B4-BE49-F238E27FC236}">
                <a16:creationId xmlns:a16="http://schemas.microsoft.com/office/drawing/2014/main" id="{307978DF-4EFF-AED2-FC87-537C29AC2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" b="3938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40EF597-74F3-B735-2EDE-9C26D3B56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pl-PL" sz="4000"/>
              <a:t>Symbole Narodowe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F44E2B-F745-A7E2-3FEE-B12BBE6D8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Polskimi symbolami narodowymi są:</a:t>
            </a:r>
          </a:p>
          <a:p>
            <a:r>
              <a:rPr lang="pl-PL" sz="2000" dirty="0"/>
              <a:t>Hymn</a:t>
            </a:r>
          </a:p>
          <a:p>
            <a:r>
              <a:rPr lang="pl-PL" sz="2000" dirty="0"/>
              <a:t>Flaga</a:t>
            </a:r>
          </a:p>
          <a:p>
            <a:r>
              <a:rPr lang="pl-PL" sz="2000" dirty="0"/>
              <a:t>Godło.</a:t>
            </a:r>
          </a:p>
          <a:p>
            <a:pPr marL="0" indent="0">
              <a:buNone/>
            </a:pPr>
            <a:r>
              <a:rPr lang="pl-PL" sz="2000" dirty="0"/>
              <a:t>Znaki te są ważną częścią naszego kraju, więc w trzech najbliższych slajdach postaram się przedstawić je Wam jak najdokładniej.</a:t>
            </a:r>
          </a:p>
        </p:txBody>
      </p:sp>
    </p:spTree>
    <p:extLst>
      <p:ext uri="{BB962C8B-B14F-4D97-AF65-F5344CB8AC3E}">
        <p14:creationId xmlns:p14="http://schemas.microsoft.com/office/powerpoint/2010/main" val="88287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D630B4-4CCC-7B1D-1803-DAED942D7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Zamknij skład utworu">
            <a:extLst>
              <a:ext uri="{FF2B5EF4-FFF2-40B4-BE49-F238E27FC236}">
                <a16:creationId xmlns:a16="http://schemas.microsoft.com/office/drawing/2014/main" id="{0A5CEBDB-0880-8A5E-30BB-B2FA7B3478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rcRect t="9477" b="15523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ADD8D40-AD13-4D70-41E9-198868DB8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7434"/>
            <a:ext cx="7848600" cy="32044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Hymn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D07332-2879-9109-D6FF-A8A080EED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290" y="4792531"/>
            <a:ext cx="5702710" cy="1194323"/>
          </a:xfr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Hymn Polski ,,Mazurek </a:t>
            </a:r>
            <a:r>
              <a:rPr lang="en-US" sz="1800" dirty="0" err="1">
                <a:solidFill>
                  <a:srgbClr val="FFFFFF"/>
                </a:solidFill>
              </a:rPr>
              <a:t>Dąbrowskiego</a:t>
            </a:r>
            <a:r>
              <a:rPr lang="en-US" sz="1800" dirty="0">
                <a:solidFill>
                  <a:srgbClr val="FFFFFF"/>
                </a:solidFill>
              </a:rPr>
              <a:t>’’ </a:t>
            </a:r>
            <a:r>
              <a:rPr lang="en-US" sz="1800" dirty="0" err="1">
                <a:solidFill>
                  <a:srgbClr val="FFFFFF"/>
                </a:solidFill>
              </a:rPr>
              <a:t>napisany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przez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Józefa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Wybickiego</a:t>
            </a:r>
            <a:r>
              <a:rPr lang="pl-PL" sz="1800" dirty="0">
                <a:solidFill>
                  <a:srgbClr val="FFFFFF"/>
                </a:solidFill>
              </a:rPr>
              <a:t> 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pl-PL" sz="1800" dirty="0">
                <a:solidFill>
                  <a:srgbClr val="FFFFFF"/>
                </a:solidFill>
              </a:rPr>
              <a:t>miał na celu dodanie odwagi i otuchy  walczącym o niepodległość naszego kraju.</a:t>
            </a:r>
          </a:p>
          <a:p>
            <a:pPr marL="0" indent="0">
              <a:buNone/>
            </a:pPr>
            <a:r>
              <a:rPr lang="pl-PL" sz="1800" dirty="0">
                <a:solidFill>
                  <a:srgbClr val="FFFFFF"/>
                </a:solidFill>
              </a:rPr>
              <a:t> Powstał on między 16 a 19 lipca 1797 roku w Reggio Emilia.</a:t>
            </a: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264613-F0F7-08CE-0ADF-98407A64D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Hymn RP 1 zwrotka">
            <a:hlinkClick r:id="" action="ppaction://media"/>
            <a:extLst>
              <a:ext uri="{FF2B5EF4-FFF2-40B4-BE49-F238E27FC236}">
                <a16:creationId xmlns:a16="http://schemas.microsoft.com/office/drawing/2014/main" id="{A848FEDB-1F66-8AF7-632F-B1B3576D8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17869" y="3429000"/>
            <a:ext cx="487363" cy="487363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2E25898-CC10-A1FB-30AF-EA73FCBA4AEF}"/>
              </a:ext>
            </a:extLst>
          </p:cNvPr>
          <p:cNvSpPr txBox="1"/>
          <p:nvPr/>
        </p:nvSpPr>
        <p:spPr>
          <a:xfrm>
            <a:off x="6856595" y="6858000"/>
            <a:ext cx="5053780" cy="13665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Jeszcze Polska nie zginęła,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Kiedy my żyjemy.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Co nam obca przemoc wzięła,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Szablą odbierzemy.</a:t>
            </a:r>
          </a:p>
          <a:p>
            <a:endParaRPr lang="pl-PL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Marsz, marsz Dąbrowski,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 ziemi włoskiej do Polski.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Za twoim przewodem </a:t>
            </a:r>
          </a:p>
          <a:p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Złączym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się z narodem.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Marsz, marsz Dąbrowski,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 ziemi włoskiej do Polski.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Za twoim przewodem </a:t>
            </a:r>
          </a:p>
          <a:p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Złączym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się z narodem.</a:t>
            </a:r>
          </a:p>
          <a:p>
            <a:endParaRPr lang="pl-PL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Przejdziem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Wisłę, </a:t>
            </a:r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przejdziem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Wartę,</a:t>
            </a:r>
          </a:p>
          <a:p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Będziem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Polakami.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Dał nam przykład Bonaparte,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Jak zwyciężać mamy.</a:t>
            </a:r>
          </a:p>
          <a:p>
            <a:endParaRPr lang="pl-PL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Marsz, marsz Dąbrowski,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 ziemi włoskiej do Polski.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Za twoim przewodem </a:t>
            </a:r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Złączym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się z narodem. 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Marsz, marsz Dąbrowski,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 ziemi włoskiej do Polski.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Za twoim przewodem </a:t>
            </a:r>
          </a:p>
          <a:p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Złączym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się z narodem.</a:t>
            </a:r>
          </a:p>
          <a:p>
            <a:endParaRPr lang="pl-PL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Jak Czarniecki do Poznania Po szwedzkim zaborze,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Dla ojczyzny ratowania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Wrócim się przez morze. Marsz, marsz Dąbrowski,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 ziemi włoskiej do Polski.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Za twoim przewodem </a:t>
            </a:r>
          </a:p>
          <a:p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Złączym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się z narodem.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Już tam ojciec do swej Basi Mówi zapłakany – Słuchaj jeno,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pono nasi Biją w tarabany.</a:t>
            </a:r>
          </a:p>
          <a:p>
            <a:endParaRPr lang="pl-PL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Marsz, marsz Dąbrowski,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 ziemi włoskiej do Polski.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Za twoim przewodem</a:t>
            </a:r>
          </a:p>
          <a:p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Złączym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się z narodem.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Marsz, marsz Dąbrowski,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 ziemi włoskiej do Polski.</a:t>
            </a:r>
          </a:p>
          <a:p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Za twoim przewodem </a:t>
            </a:r>
          </a:p>
          <a:p>
            <a:r>
              <a:rPr lang="pl-PL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Złączym</a:t>
            </a:r>
            <a:r>
              <a:rPr lang="pl-PL" dirty="0">
                <a:solidFill>
                  <a:schemeClr val="bg1"/>
                </a:solidFill>
                <a:latin typeface="Bookman Old Style" panose="02050604050505020204" pitchFamily="18" charset="0"/>
              </a:rPr>
              <a:t> się z narodem.</a:t>
            </a:r>
          </a:p>
          <a:p>
            <a:endParaRPr lang="pl-PL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590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0">
        <p15:prstTrans prst="drape"/>
      </p:transition>
    </mc:Choice>
    <mc:Fallback xmlns="">
      <p:transition spd="slow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8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8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7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aga Polski - 5 faktów na Dzień Flagi - Niepodległa - świętujmy razem!">
            <a:extLst>
              <a:ext uri="{FF2B5EF4-FFF2-40B4-BE49-F238E27FC236}">
                <a16:creationId xmlns:a16="http://schemas.microsoft.com/office/drawing/2014/main" id="{1B6E2B9F-347A-2061-271F-2452E0072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90C4CE5-69FA-6F50-62C3-8E847D05F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>
                    <a:lumMod val="95000"/>
                  </a:schemeClr>
                </a:solidFill>
              </a:rPr>
              <a:t>Flaga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92FC8B-7F2F-9999-AEA2-4250CE770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1999"/>
            <a:ext cx="8030497" cy="21630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Flaga jest równie ważną częścią kraju, gdyż jest znakiem rozpoznawczym wśród innych narodów. Polska flaga składa się z 2 kolorów:</a:t>
            </a:r>
          </a:p>
          <a:p>
            <a:pPr>
              <a:buFontTx/>
              <a:buChar char="-"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Biały – wywodzi się od białego orła oraz białej litewskiej pogoni;</a:t>
            </a:r>
          </a:p>
          <a:p>
            <a:pPr>
              <a:buFontTx/>
              <a:buChar char="-"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Czerwony – kolor znajdujący się w tle herbu.</a:t>
            </a:r>
          </a:p>
          <a:p>
            <a:pPr marL="0" indent="0">
              <a:buNone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Biel w połączeniu z czerwienią jako flaga pojawiły się 3 maja 1792 roku. </a:t>
            </a:r>
          </a:p>
          <a:p>
            <a:pPr marL="0" indent="0">
              <a:buNone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W dzisiejszych czasach 2 maja jest świętem flagi polskiej.</a:t>
            </a:r>
          </a:p>
          <a:p>
            <a:pPr marL="0" indent="0">
              <a:buNone/>
            </a:pP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(Ponieważ 3 maja to święto ,,Konstytucji 3 maja”)</a:t>
            </a:r>
          </a:p>
        </p:txBody>
      </p:sp>
    </p:spTree>
    <p:extLst>
      <p:ext uri="{BB962C8B-B14F-4D97-AF65-F5344CB8AC3E}">
        <p14:creationId xmlns:p14="http://schemas.microsoft.com/office/powerpoint/2010/main" val="65861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odło Polski | CKZiU Mrągowo">
            <a:extLst>
              <a:ext uri="{FF2B5EF4-FFF2-40B4-BE49-F238E27FC236}">
                <a16:creationId xmlns:a16="http://schemas.microsoft.com/office/drawing/2014/main" id="{23552AB2-FE07-B4F6-9D68-A0CFA2E83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406" y="0"/>
            <a:ext cx="122854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68279CA-223C-7076-7A86-3E82A5B5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Godło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C52AD2-BB47-77B0-619E-D68F2701A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3794" y="108155"/>
            <a:ext cx="4021393" cy="6068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dirty="0">
                <a:solidFill>
                  <a:srgbClr val="FF0000"/>
                </a:solidFill>
              </a:rPr>
              <a:t>Godło naszego kraju przedstawia białego orła w koronie na czerwonym tle. </a:t>
            </a:r>
          </a:p>
          <a:p>
            <a:pPr marL="0" indent="0">
              <a:buNone/>
            </a:pPr>
            <a:r>
              <a:rPr lang="pl-PL" sz="1800" dirty="0">
                <a:solidFill>
                  <a:srgbClr val="FF0000"/>
                </a:solidFill>
              </a:rPr>
              <a:t>Legenda o Lechu, Czechu i Rusie głosi, że Lech uznawany jest za legendarnego założyciela Lechii –  współczesnej Polski. </a:t>
            </a:r>
          </a:p>
          <a:p>
            <a:pPr marL="0" indent="0">
              <a:buNone/>
            </a:pPr>
            <a:r>
              <a:rPr lang="pl-PL" sz="1800" dirty="0">
                <a:solidFill>
                  <a:srgbClr val="FF0000"/>
                </a:solidFill>
              </a:rPr>
              <a:t>Godło stało się symbolem wydarzenia z odległej przeszłości –gdy Lech odpoczywał pod drzewem po trudach wędrówki, dostrzegł białego orła na tle słońca i uznał to za dobry znak.</a:t>
            </a:r>
          </a:p>
        </p:txBody>
      </p:sp>
    </p:spTree>
    <p:extLst>
      <p:ext uri="{BB962C8B-B14F-4D97-AF65-F5344CB8AC3E}">
        <p14:creationId xmlns:p14="http://schemas.microsoft.com/office/powerpoint/2010/main" val="2536509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253B62-AF6E-7AB5-D537-5E840FE5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00284"/>
            <a:ext cx="4100051" cy="1425677"/>
          </a:xfrm>
        </p:spPr>
        <p:txBody>
          <a:bodyPr anchor="ctr">
            <a:normAutofit/>
          </a:bodyPr>
          <a:lstStyle/>
          <a:p>
            <a:r>
              <a:rPr lang="pl-PL" sz="3600" dirty="0"/>
              <a:t>11.11 – Wielki dzień</a:t>
            </a:r>
          </a:p>
        </p:txBody>
      </p:sp>
      <p:pic>
        <p:nvPicPr>
          <p:cNvPr id="3074" name="Picture 2" descr="Symbolicznie uczcimy Narodowe Święto Niepodległości">
            <a:extLst>
              <a:ext uri="{FF2B5EF4-FFF2-40B4-BE49-F238E27FC236}">
                <a16:creationId xmlns:a16="http://schemas.microsoft.com/office/drawing/2014/main" id="{71D17B09-9A7B-E815-1548-B3AD946C3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5" b="18527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8AC6D5-F9F4-3BA7-3F12-0AEF9D4B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800" dirty="0"/>
              <a:t>Jak powszechnie wiadomo, jest to święto upamiętniające dzień odzyskania przez Polskę niepodległości. </a:t>
            </a:r>
          </a:p>
          <a:p>
            <a:pPr marL="0" indent="0">
              <a:buNone/>
            </a:pPr>
            <a:r>
              <a:rPr lang="pl-PL" sz="1800" dirty="0"/>
              <a:t>Wielu rodaków zginęło, abyśmy dziś mogli żyć w wolnym kraju. </a:t>
            </a:r>
          </a:p>
          <a:p>
            <a:pPr marL="0" indent="0">
              <a:buNone/>
            </a:pPr>
            <a:r>
              <a:rPr lang="pl-PL" sz="1800" dirty="0"/>
              <a:t>Należy pamiętać o historii naszej Ojczyzny i bohaterskich przodkach przelewających krew za wolność. </a:t>
            </a:r>
          </a:p>
          <a:p>
            <a:pPr marL="0" indent="0">
              <a:buNone/>
            </a:pPr>
            <a:r>
              <a:rPr lang="pl-PL" sz="1800" dirty="0"/>
              <a:t>Musimy szanować symbole narodowe i godnie reprezentować nasz kraj. </a:t>
            </a:r>
          </a:p>
        </p:txBody>
      </p:sp>
    </p:spTree>
    <p:extLst>
      <p:ext uri="{BB962C8B-B14F-4D97-AF65-F5344CB8AC3E}">
        <p14:creationId xmlns:p14="http://schemas.microsoft.com/office/powerpoint/2010/main" val="3355871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7" name="Rectangle 411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71FD84E-B328-9FC9-2DCC-7B306D01E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2" y="255639"/>
            <a:ext cx="6125497" cy="1759974"/>
          </a:xfrm>
        </p:spPr>
        <p:txBody>
          <a:bodyPr>
            <a:normAutofit fontScale="90000"/>
          </a:bodyPr>
          <a:lstStyle/>
          <a:p>
            <a:r>
              <a:rPr lang="pl-PL" dirty="0"/>
              <a:t>Ciekawostki związane </a:t>
            </a:r>
            <a:br>
              <a:rPr lang="pl-PL" dirty="0"/>
            </a:br>
            <a:r>
              <a:rPr lang="pl-PL" dirty="0"/>
              <a:t>z datą odzyskania niepodległości: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0D2A6A-AA54-6D73-F26A-0A76C885A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1700" dirty="0"/>
              <a:t>Mimo, że święto to obchodzimy 11 listopada, to już 7 października 1918 roku decyzja </a:t>
            </a:r>
            <a:br>
              <a:rPr lang="pl-PL" sz="1700" dirty="0"/>
            </a:br>
            <a:r>
              <a:rPr lang="pl-PL" sz="1700" dirty="0"/>
              <a:t>o niepodległości Polski została formalnie ogłoszona.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700" dirty="0"/>
              <a:t>11 Listopada to także dzień zakończenia </a:t>
            </a:r>
            <a:br>
              <a:rPr lang="pl-PL" sz="1700" dirty="0"/>
            </a:br>
            <a:r>
              <a:rPr lang="pl-PL" sz="1700" dirty="0"/>
              <a:t>I wojny światowej.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700" dirty="0"/>
              <a:t>Mieszkańcy Wielkopolski (szczególnie Poznańczycy) obchodzą tego dnia także dzień Świętego Marcina. </a:t>
            </a:r>
            <a:br>
              <a:rPr lang="pl-PL" sz="1700" dirty="0"/>
            </a:br>
            <a:r>
              <a:rPr lang="pl-PL" sz="1700" dirty="0"/>
              <a:t>Tradycją tego dnia jest jedzenie rogali </a:t>
            </a:r>
            <a:r>
              <a:rPr lang="pl-PL" sz="1700" dirty="0" err="1"/>
              <a:t>świętomarcińskich</a:t>
            </a:r>
            <a:r>
              <a:rPr lang="pl-PL" sz="1700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pl-PL" sz="1400" dirty="0"/>
          </a:p>
          <a:p>
            <a:pPr marL="0" indent="0">
              <a:buNone/>
            </a:pPr>
            <a:endParaRPr lang="pl-PL" sz="1400" dirty="0"/>
          </a:p>
          <a:p>
            <a:pPr marL="0" indent="0">
              <a:buNone/>
            </a:pPr>
            <a:endParaRPr lang="pl-PL" sz="1400" dirty="0"/>
          </a:p>
          <a:p>
            <a:pPr marL="0" indent="0">
              <a:buNone/>
            </a:pPr>
            <a:r>
              <a:rPr lang="pl-PL" sz="1400" dirty="0"/>
              <a:t>Źródła: https://gemour.pl/blog/ciekawostki-o-dniu-niepodleglosci/?srsltid=AfmBOoqIiPPY_fkVNKSgC7PLt50SHKttHvYTyq3XWZn2-LNb3vnPQ13-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D984D60-22FE-27E5-BF75-F8DA1800B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0" r="23364" b="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294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The End Text Zdjęcia - darmowe pobieranie na Freepik">
            <a:extLst>
              <a:ext uri="{FF2B5EF4-FFF2-40B4-BE49-F238E27FC236}">
                <a16:creationId xmlns:a16="http://schemas.microsoft.com/office/drawing/2014/main" id="{82E4C1DA-4DB6-D7C5-E452-01D8CA18B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3" b="7741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18578DC-6EE2-91F7-32B3-B73CC912E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862"/>
            <a:ext cx="6052955" cy="4726276"/>
          </a:xfrm>
        </p:spPr>
        <p:txBody>
          <a:bodyPr>
            <a:normAutofit/>
          </a:bodyPr>
          <a:lstStyle/>
          <a:p>
            <a:pPr algn="r"/>
            <a:r>
              <a:rPr lang="pl-PL" sz="8000">
                <a:ln w="22225">
                  <a:solidFill>
                    <a:srgbClr val="FFFFFF"/>
                  </a:solidFill>
                </a:ln>
                <a:noFill/>
              </a:rPr>
              <a:t>Dziękuję za uwagę</a:t>
            </a:r>
          </a:p>
        </p:txBody>
      </p:sp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45FFE-BD5C-3542-B633-460CC3464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41" y="1065862"/>
            <a:ext cx="3860002" cy="47262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pl-PL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Autor i główny pomysłodawca: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Jakub Dobrowolski</a:t>
            </a:r>
          </a:p>
          <a:p>
            <a:pPr marL="0" indent="0">
              <a:buNone/>
            </a:pPr>
            <a:endParaRPr lang="pl-PL" sz="12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pl-PL" sz="12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pl-PL" sz="1200" dirty="0">
                <a:solidFill>
                  <a:srgbClr val="FFFFFF"/>
                </a:solidFill>
              </a:rPr>
              <a:t>Wszystkie źródła, z których korzystałem, przedstawiłem przy okazji slajdów.</a:t>
            </a:r>
          </a:p>
        </p:txBody>
      </p:sp>
    </p:spTree>
    <p:extLst>
      <p:ext uri="{BB962C8B-B14F-4D97-AF65-F5344CB8AC3E}">
        <p14:creationId xmlns:p14="http://schemas.microsoft.com/office/powerpoint/2010/main" val="457023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911</Words>
  <Application>Microsoft Office PowerPoint</Application>
  <PresentationFormat>Panoramiczny</PresentationFormat>
  <Paragraphs>116</Paragraphs>
  <Slides>14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Bookman Old Style</vt:lpstr>
      <vt:lpstr>Google Sans</vt:lpstr>
      <vt:lpstr>Open Sans</vt:lpstr>
      <vt:lpstr>Motyw pakietu Office</vt:lpstr>
      <vt:lpstr>Prezentacja programu PowerPoint</vt:lpstr>
      <vt:lpstr>Święto Niepodległości</vt:lpstr>
      <vt:lpstr>Początki…</vt:lpstr>
      <vt:lpstr>… oraz zakończenia</vt:lpstr>
      <vt:lpstr>Przebieg zdarzenia</vt:lpstr>
      <vt:lpstr>Józef Piłsudski</vt:lpstr>
      <vt:lpstr>Osoby zaangażowane w odzyskanie niepodległości</vt:lpstr>
      <vt:lpstr>Symbole Narodowe</vt:lpstr>
      <vt:lpstr>Hymn</vt:lpstr>
      <vt:lpstr>Flaga</vt:lpstr>
      <vt:lpstr>Godło</vt:lpstr>
      <vt:lpstr>11.11 – Wielki dzień</vt:lpstr>
      <vt:lpstr>Ciekawostki związane  z datą odzyskania niepodległości: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Sołtys-Dobrowolska</dc:creator>
  <cp:lastModifiedBy>Anna Sołtys-Dobrowolska</cp:lastModifiedBy>
  <cp:revision>7</cp:revision>
  <dcterms:created xsi:type="dcterms:W3CDTF">2024-10-21T15:25:36Z</dcterms:created>
  <dcterms:modified xsi:type="dcterms:W3CDTF">2024-10-31T20:50:53Z</dcterms:modified>
</cp:coreProperties>
</file>